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8"/>
  </p:notesMasterIdLst>
  <p:sldIdLst>
    <p:sldId id="257" r:id="rId2"/>
    <p:sldId id="258" r:id="rId3"/>
    <p:sldId id="277" r:id="rId4"/>
    <p:sldId id="264" r:id="rId5"/>
    <p:sldId id="279" r:id="rId6"/>
    <p:sldId id="280" r:id="rId7"/>
    <p:sldId id="285" r:id="rId8"/>
    <p:sldId id="286" r:id="rId9"/>
    <p:sldId id="289" r:id="rId10"/>
    <p:sldId id="290" r:id="rId11"/>
    <p:sldId id="282" r:id="rId12"/>
    <p:sldId id="283" r:id="rId13"/>
    <p:sldId id="288" r:id="rId14"/>
    <p:sldId id="281" r:id="rId15"/>
    <p:sldId id="287" r:id="rId16"/>
    <p:sldId id="284" r:id="rId17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8B8293-0F64-4DE5-A484-4525A4A643F9}">
          <p14:sldIdLst>
            <p14:sldId id="257"/>
            <p14:sldId id="258"/>
            <p14:sldId id="277"/>
            <p14:sldId id="264"/>
            <p14:sldId id="279"/>
            <p14:sldId id="280"/>
            <p14:sldId id="285"/>
            <p14:sldId id="286"/>
            <p14:sldId id="289"/>
            <p14:sldId id="290"/>
            <p14:sldId id="282"/>
            <p14:sldId id="283"/>
            <p14:sldId id="288"/>
            <p14:sldId id="281"/>
            <p14:sldId id="28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1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3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9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7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9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97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2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4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4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4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1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020" y="692696"/>
            <a:ext cx="8353436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ФЕДЕРАЛЬНЫЙ ПРОЕКТ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Благоустройство общественной территории «Обелиск «Слава воину победителю» </a:t>
            </a:r>
            <a:r>
              <a:rPr lang="ru-RU" sz="2000" b="1" cap="all" dirty="0" err="1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пгт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. Приобье, ул. Спортивная 14а</a:t>
            </a:r>
            <a:endParaRPr lang="ru-RU" sz="2000" b="1" cap="all" dirty="0" smtClean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b="1" cap="all" dirty="0" smtClean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endParaRPr lang="ru-RU" sz="2000" b="1" cap="all" dirty="0" smtClean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г.п. Приобье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2020 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4608"/>
            <a:ext cx="7772400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76672"/>
            <a:ext cx="3610744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Тротуар</a:t>
            </a: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 Ремонт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тротуара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представляет собой замену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существующего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железобетонного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покрытия на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тротуар с покрытием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из тротуарной плитки с устройством мест для размещения скамеек. </a:t>
            </a:r>
            <a:endParaRPr lang="ru-RU" sz="1800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Проектом запланировано устройство парка между обелиском и дорогой по ул. Севастопольская. Предусматривается соединение пешеходных зон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парка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 существующими асфальтобетонным тротуаром по ул. Строителей.  Примыкание осуществляется в одном уровне.</a:t>
            </a:r>
          </a:p>
          <a:p>
            <a:pPr marL="0" lvl="1" indent="0" algn="just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464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61684"/>
            <a:ext cx="2422117" cy="4767516"/>
          </a:xfr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88" y="764704"/>
            <a:ext cx="3096344" cy="446449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012160" y="476672"/>
            <a:ext cx="252028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Освещение</a:t>
            </a:r>
          </a:p>
          <a:p>
            <a:pPr marL="0" lvl="1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</a:t>
            </a:r>
          </a:p>
          <a:p>
            <a:pPr marL="0" lvl="1" indent="0" defTabSz="457200">
              <a:spcBef>
                <a:spcPct val="0"/>
              </a:spcBef>
              <a:buClr>
                <a:srgbClr val="90C226"/>
              </a:buClr>
              <a:buSzPct val="8000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</a:t>
            </a: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Предусмотрено устройство освещение обелиска и парка посредством светодиодных светильников, размещенных на металлических опорах высотой 6 м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.</a:t>
            </a:r>
          </a:p>
          <a:p>
            <a:pPr marL="0" lvl="1" indent="0" defTabSz="457200">
              <a:spcBef>
                <a:spcPct val="0"/>
              </a:spcBef>
              <a:buClr>
                <a:srgbClr val="90C226"/>
              </a:buClr>
              <a:buSzPct val="80000"/>
              <a:buNone/>
            </a:pPr>
            <a:r>
              <a:rPr lang="ru-RU" sz="1800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Установка светодиодных светильников – современное и экономичное решение вопроса освещения.</a:t>
            </a:r>
            <a:endParaRPr lang="ru-RU" sz="18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endParaRPr lang="ru-RU" sz="180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Цветники</a:t>
            </a:r>
            <a:endParaRPr lang="ru-RU" sz="24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00808"/>
            <a:ext cx="2810272" cy="3667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На сегодняшний день территория обелиска озеленена хвойными и лиственными деревьями, не занятая посадками территория – газон.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Наличие цветников позволит разнообразить озеленение прилежащей к обелиску территории.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3240360" cy="49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1130935" cy="192532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4200466" cy="2520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692696"/>
            <a:ext cx="7956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Малые архитектурные формы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Запланирована установка </a:t>
            </a: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скамеек и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урн вдоль пешеходных зон обелиска и парка.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В </a:t>
            </a:r>
            <a:r>
              <a:rPr lang="ru-RU" dirty="0">
                <a:solidFill>
                  <a:srgbClr val="0070C0"/>
                </a:solidFill>
                <a:latin typeface="Century" panose="02040604050505020304" pitchFamily="18" charset="0"/>
              </a:rPr>
              <a:t>местах установки скамеек и урн предусматривается покрытие, равнозначное покрытию пешеходных зон и в одном уровне.</a:t>
            </a:r>
          </a:p>
          <a:p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2090193" cy="587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Ограждение</a:t>
            </a:r>
            <a:endParaRPr lang="ru-RU" sz="24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720" y="1484784"/>
            <a:ext cx="6702584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В качестве обеспечения безопасности жителей, планирующих проводить свое свободное время на данной общественной территории предусматривается фигурное ограждение из арматурной стали или профильной трубы.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4876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ru-RU" sz="2400" cap="all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Спецификация элементов благоустройства</a:t>
            </a:r>
            <a:endParaRPr lang="ru-RU" sz="2400" cap="all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105674"/>
              </p:ext>
            </p:extLst>
          </p:nvPr>
        </p:nvGraphicFramePr>
        <p:xfrm>
          <a:off x="683568" y="999129"/>
          <a:ext cx="7488834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16">
                  <a:extLst>
                    <a:ext uri="{9D8B030D-6E8A-4147-A177-3AD203B41FA5}">
                      <a16:colId xmlns:a16="http://schemas.microsoft.com/office/drawing/2014/main" val="2361268328"/>
                    </a:ext>
                  </a:extLst>
                </a:gridCol>
                <a:gridCol w="2278517">
                  <a:extLst>
                    <a:ext uri="{9D8B030D-6E8A-4147-A177-3AD203B41FA5}">
                      <a16:colId xmlns:a16="http://schemas.microsoft.com/office/drawing/2014/main" val="639124584"/>
                    </a:ext>
                  </a:extLst>
                </a:gridCol>
                <a:gridCol w="1497767">
                  <a:extLst>
                    <a:ext uri="{9D8B030D-6E8A-4147-A177-3AD203B41FA5}">
                      <a16:colId xmlns:a16="http://schemas.microsoft.com/office/drawing/2014/main" val="2333083861"/>
                    </a:ext>
                  </a:extLst>
                </a:gridCol>
                <a:gridCol w="1497767">
                  <a:extLst>
                    <a:ext uri="{9D8B030D-6E8A-4147-A177-3AD203B41FA5}">
                      <a16:colId xmlns:a16="http://schemas.microsoft.com/office/drawing/2014/main" val="2121854505"/>
                    </a:ext>
                  </a:extLst>
                </a:gridCol>
                <a:gridCol w="1497767">
                  <a:extLst>
                    <a:ext uri="{9D8B030D-6E8A-4147-A177-3AD203B41FA5}">
                      <a16:colId xmlns:a16="http://schemas.microsoft.com/office/drawing/2014/main" val="293890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№ п/п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Наименование элемента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Количество 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Стоимость, тыс. руб.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Примечание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230500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Обелиск</a:t>
                      </a:r>
                      <a:r>
                        <a:rPr lang="ru-RU" baseline="0" dirty="0" smtClean="0">
                          <a:latin typeface="Century" panose="02040604050505020304" pitchFamily="18" charset="0"/>
                        </a:rPr>
                        <a:t> 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151 м2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200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3902252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Тротуар, подготовка территории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1893 м2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18320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332197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4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Ограждение</a:t>
                      </a:r>
                    </a:p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Уличное освещение / светильники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210 м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295 м / 19</a:t>
                      </a:r>
                      <a:r>
                        <a:rPr lang="ru-RU" baseline="0" dirty="0" smtClean="0">
                          <a:latin typeface="Century" panose="02040604050505020304" pitchFamily="18" charset="0"/>
                        </a:rPr>
                        <a:t> шт.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1045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1490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183706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7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Огонь памяти</a:t>
                      </a:r>
                    </a:p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Экспозиция</a:t>
                      </a:r>
                    </a:p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Скамейка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Century" panose="02040604050505020304" pitchFamily="18" charset="0"/>
                        </a:rPr>
                        <a:t> шт.</a:t>
                      </a:r>
                      <a:endParaRPr lang="ru-RU" dirty="0" smtClean="0">
                        <a:latin typeface="Century" panose="020406040505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 ед.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12 шт.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450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5500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305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214495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Урна</a:t>
                      </a:r>
                    </a:p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Цветники</a:t>
                      </a:r>
                    </a:p>
                    <a:p>
                      <a:r>
                        <a:rPr lang="ru-RU" dirty="0" smtClean="0">
                          <a:latin typeface="Century" panose="02040604050505020304" pitchFamily="18" charset="0"/>
                        </a:rPr>
                        <a:t>Озеленение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12 шт.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6 шт.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2100 м2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120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300</a:t>
                      </a:r>
                    </a:p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300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Century" panose="02040604050505020304" pitchFamily="18" charset="0"/>
                      </a:endParaRPr>
                    </a:p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266656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Century" panose="02040604050505020304" pitchFamily="18" charset="0"/>
                        </a:rPr>
                        <a:t>Итого: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anose="02040604050505020304" pitchFamily="18" charset="0"/>
                        </a:rPr>
                        <a:t>28030</a:t>
                      </a:r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endParaRPr lang="ru-RU" dirty="0">
                        <a:latin typeface="Century" panose="02040604050505020304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330843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2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40" y="260648"/>
            <a:ext cx="8350696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9552" y="852500"/>
            <a:ext cx="8352927" cy="531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</a:t>
            </a:r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Численность жителей г.п Приобье на сегодняшний день составляет 6939 человек, в том числе в возрасте до 14 лет 1483 человека.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Обелиск «Слава Войну Победителю» принят на баланс администрации </a:t>
            </a:r>
            <a:r>
              <a:rPr lang="ru-RU" sz="1600" b="1" dirty="0" err="1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г.п</a:t>
            </a:r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. Приобье в 2016 году.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Решением совета при главе городского поселения Приобье от 14.09.2017 г. было принято решение о включении в перечень мероприятий по реализации приоритетного проекта «Формирование комфортной городской среды» реконструкцию обелиска.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Победа в Великой Отечественной Войте для населения всей нашей страны является одним из важнейших исторических событий, память о котором необходимо сохранить и передать следующим поколениям.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Поэтому проведение реконструкции обелиска – социально значимое мероприятие для поселения.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На основании вышеизложенных фактов, отдавая дань памяти героям, защищавшим нашу Родину, в связи с празднованием 75-летней годовщиной Великой Победы, для повышения эстетической привлекательности поселения, реконструкция данной общественной территории является особенно актуальной. </a:t>
            </a:r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Текущая ситуация</a:t>
            </a:r>
            <a:endParaRPr lang="ru-RU" sz="2400" b="1" cap="all" dirty="0">
              <a:solidFill>
                <a:srgbClr val="0070C0"/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 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На </a:t>
            </a: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сегодняшний день территория представляет собой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стелу-изображение лица война на бетонной стене, на поверхности которой видны трещины и сколы.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На стальных листах с покрытием из пленки размещены слова благодарности подвигу наших сограждан и списки воинов, павших на поле битвы. Пленка выцвела и потрескалась.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Вдоль обелиска и на подходах к нему расположен тротуар из железобетонных плит.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Вдоль тротуара посажены лиственные и хвойные деревья.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Освещения и иллюминации</a:t>
            </a: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, скамеек, урн, прочих архитектурных форм,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способных облагородить сооружение, не имеются.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Территория за обелиском представляет собой неорганизованную зеленую зону.</a:t>
            </a:r>
          </a:p>
          <a:p>
            <a:pPr marL="0" indent="0" algn="just">
              <a:buNone/>
            </a:pPr>
            <a:r>
              <a:rPr lang="ru-RU" sz="1900" b="1" dirty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8275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971600" y="416406"/>
            <a:ext cx="7200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srgbClr val="0070C0"/>
                </a:solidFill>
                <a:latin typeface="Century" panose="02040604050505020304" pitchFamily="18" charset="0"/>
                <a:cs typeface="Calibri Light" panose="020F0302020204030204" pitchFamily="34" charset="0"/>
              </a:rPr>
              <a:t>Существующий вид территории</a:t>
            </a:r>
            <a:endParaRPr lang="ru-RU" sz="2400" b="1" cap="all" dirty="0">
              <a:solidFill>
                <a:srgbClr val="0070C0"/>
              </a:solidFill>
              <a:latin typeface="Century" panose="02040604050505020304" pitchFamily="18" charset="0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066096"/>
            <a:ext cx="3454667" cy="2446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7" y="4124819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92471"/>
            <a:ext cx="4176464" cy="313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5856"/>
            <a:ext cx="3999814" cy="29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>
                <a:solidFill>
                  <a:srgbClr val="0070C0"/>
                </a:solidFill>
                <a:latin typeface="Century" panose="02040604050505020304" pitchFamily="18" charset="0"/>
              </a:rPr>
              <a:t>Схема размещения объектов  благоустройства</a:t>
            </a:r>
            <a:endParaRPr lang="ru-RU" sz="2400" cap="all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41168"/>
            <a:ext cx="4770488" cy="1739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20459"/>
            <a:ext cx="3978400" cy="33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cap="all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Проектные решения  благоустройства</a:t>
            </a:r>
            <a:endParaRPr lang="ru-RU" sz="2400" cap="all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268760"/>
            <a:ext cx="260263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Конструкция обелиска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  Конструкция обелиска не </a:t>
            </a:r>
            <a:r>
              <a:rPr lang="ru-RU" sz="1800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претер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-пит существенных изменений.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Проектом предусмотрено обновление текстовой информации, ремонт бетонных </a:t>
            </a:r>
            <a:r>
              <a:rPr lang="ru-RU" sz="1800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конструк-ций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обелиска, обнов-</a:t>
            </a:r>
            <a:r>
              <a:rPr lang="ru-RU" sz="1800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ление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слайдов, </a:t>
            </a:r>
            <a:r>
              <a:rPr lang="ru-RU" sz="1800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посвя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-щенных Великой Победе.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Century" panose="02040604050505020304" pitchFamily="18" charset="0"/>
              </a:rPr>
              <a:t>          </a:t>
            </a:r>
            <a:endParaRPr lang="ru-RU" sz="1800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2816"/>
            <a:ext cx="5358341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39" y="2204864"/>
            <a:ext cx="3894178" cy="2920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0" y="3537012"/>
            <a:ext cx="374441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2" y="404663"/>
            <a:ext cx="3777073" cy="28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3458345" cy="80317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Огонь памяти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6" y="1312910"/>
            <a:ext cx="3147147" cy="27641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14" y="3501008"/>
            <a:ext cx="4564760" cy="301212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40414" y="1320300"/>
            <a:ext cx="367240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defTabSz="457200">
              <a:spcBef>
                <a:spcPct val="0"/>
              </a:spcBef>
              <a:buClr>
                <a:srgbClr val="90C226"/>
              </a:buClr>
              <a:buSzPct val="8000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</a:t>
            </a:r>
            <a:r>
              <a:rPr lang="ru-RU" sz="18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Установка огня памяти позволит повысить статус обелиска, посвящённого Великой победе, и его эстетическую привлекательность.</a:t>
            </a:r>
            <a:endParaRPr lang="ru-RU" sz="18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endParaRPr lang="ru-RU" sz="180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Тематическая экспозиция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7"/>
            <a:ext cx="6347714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Установка военной техники позволит наглядно подчеркнуть тематическую направленность общественной территории.</a:t>
            </a:r>
            <a:endParaRPr lang="ru-RU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39" y="2420889"/>
            <a:ext cx="4549823" cy="2756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970637" cy="27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2359</TotalTime>
  <Words>635</Words>
  <Application>Microsoft Office PowerPoint</Application>
  <PresentationFormat>Экран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Trebuchet MS</vt:lpstr>
      <vt:lpstr>Wingdings 3</vt:lpstr>
      <vt:lpstr>Аспект</vt:lpstr>
      <vt:lpstr>Презентация PowerPoint</vt:lpstr>
      <vt:lpstr>ОБЩАЯ ИНФОРМАЦИЯ</vt:lpstr>
      <vt:lpstr>Текущая ситуация</vt:lpstr>
      <vt:lpstr>Презентация PowerPoint</vt:lpstr>
      <vt:lpstr>Схема размещения объектов  благоустройства</vt:lpstr>
      <vt:lpstr>Проектные решения  благоустройства</vt:lpstr>
      <vt:lpstr>Презентация PowerPoint</vt:lpstr>
      <vt:lpstr>Огонь памяти</vt:lpstr>
      <vt:lpstr>Тематическая экспозиция</vt:lpstr>
      <vt:lpstr>Презентация PowerPoint</vt:lpstr>
      <vt:lpstr>Презентация PowerPoint</vt:lpstr>
      <vt:lpstr>Презентация PowerPoint</vt:lpstr>
      <vt:lpstr>Цветники</vt:lpstr>
      <vt:lpstr>Презентация PowerPoint</vt:lpstr>
      <vt:lpstr>Ограждение</vt:lpstr>
      <vt:lpstr>Спецификация элементов благоустройства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Администратор</cp:lastModifiedBy>
  <cp:revision>95</cp:revision>
  <cp:lastPrinted>2020-05-29T07:28:53Z</cp:lastPrinted>
  <dcterms:created xsi:type="dcterms:W3CDTF">2018-12-18T11:17:04Z</dcterms:created>
  <dcterms:modified xsi:type="dcterms:W3CDTF">2020-05-29T07:29:50Z</dcterms:modified>
</cp:coreProperties>
</file>